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359" r:id="rId5"/>
    <p:sldId id="352" r:id="rId6"/>
    <p:sldId id="347" r:id="rId7"/>
    <p:sldId id="350" r:id="rId8"/>
    <p:sldId id="351" r:id="rId9"/>
    <p:sldId id="374" r:id="rId10"/>
    <p:sldId id="356" r:id="rId11"/>
    <p:sldId id="321" r:id="rId12"/>
    <p:sldId id="355" r:id="rId13"/>
    <p:sldId id="375" r:id="rId14"/>
    <p:sldId id="363" r:id="rId15"/>
    <p:sldId id="376" r:id="rId16"/>
    <p:sldId id="317" r:id="rId17"/>
    <p:sldId id="362" r:id="rId18"/>
    <p:sldId id="289" r:id="rId19"/>
  </p:sldIdLst>
  <p:sldSz cx="12192000" cy="6858000"/>
  <p:notesSz cx="6858000" cy="9144000"/>
  <p:embeddedFontLst>
    <p:embeddedFont>
      <p:font typeface="游ゴシック" panose="020B0400000000000000" charset="-128"/>
      <p:regular r:id="rId23"/>
    </p:embeddedFont>
    <p:embeddedFont>
      <p:font typeface="Malgun Gothic" panose="020B0503020000020004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B0F0"/>
    <a:srgbClr val="476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166" autoAdjust="0"/>
  </p:normalViewPr>
  <p:slideViewPr>
    <p:cSldViewPr snapToGrid="0">
      <p:cViewPr varScale="1">
        <p:scale>
          <a:sx n="112" d="100"/>
          <a:sy n="112" d="100"/>
        </p:scale>
        <p:origin x="81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0AF2C-EB3A-4302-89B4-46F86964E096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책의 소제목은 맨 마지막 장에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 2,3</a:t>
            </a:r>
            <a:r>
              <a:rPr lang="ko-KR" altLang="en-US" dirty="0"/>
              <a:t>은 육아</a:t>
            </a:r>
            <a:r>
              <a:rPr lang="en-US" altLang="ko-KR" dirty="0"/>
              <a:t>, </a:t>
            </a:r>
            <a:r>
              <a:rPr lang="ko-KR" altLang="en-US" dirty="0"/>
              <a:t>스포츠 관련</a:t>
            </a:r>
            <a:r>
              <a:rPr lang="en-US" altLang="ko-KR" dirty="0"/>
              <a:t>/ ch6</a:t>
            </a:r>
            <a:r>
              <a:rPr lang="ko-KR" altLang="en-US" dirty="0"/>
              <a:t>은 예술 관련이라 제외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 2,3</a:t>
            </a:r>
            <a:r>
              <a:rPr lang="ko-KR" altLang="en-US" dirty="0"/>
              <a:t>은 육아</a:t>
            </a:r>
            <a:r>
              <a:rPr lang="en-US" altLang="ko-KR" dirty="0"/>
              <a:t>, </a:t>
            </a:r>
            <a:r>
              <a:rPr lang="ko-KR" altLang="en-US" dirty="0"/>
              <a:t>스포츠 관련</a:t>
            </a:r>
            <a:r>
              <a:rPr lang="en-US" altLang="ko-KR" dirty="0"/>
              <a:t>/ ch6</a:t>
            </a:r>
            <a:r>
              <a:rPr lang="ko-KR" altLang="en-US" dirty="0"/>
              <a:t>은 예술 관련이라 제외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 2,3</a:t>
            </a:r>
            <a:r>
              <a:rPr lang="ko-KR" altLang="en-US" dirty="0"/>
              <a:t>은 육아</a:t>
            </a:r>
            <a:r>
              <a:rPr lang="en-US" altLang="ko-KR" dirty="0"/>
              <a:t>, </a:t>
            </a:r>
            <a:r>
              <a:rPr lang="ko-KR" altLang="en-US" dirty="0"/>
              <a:t>스포츠 관련</a:t>
            </a:r>
            <a:r>
              <a:rPr lang="en-US" altLang="ko-KR" dirty="0"/>
              <a:t>/ ch6</a:t>
            </a:r>
            <a:r>
              <a:rPr lang="ko-KR" altLang="en-US" dirty="0"/>
              <a:t>은 예술 관련이라 제외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 2,3</a:t>
            </a:r>
            <a:r>
              <a:rPr lang="ko-KR" altLang="en-US" dirty="0"/>
              <a:t>은 육아</a:t>
            </a:r>
            <a:r>
              <a:rPr lang="en-US" altLang="ko-KR" dirty="0"/>
              <a:t>, </a:t>
            </a:r>
            <a:r>
              <a:rPr lang="ko-KR" altLang="en-US" dirty="0"/>
              <a:t>스포츠 관련</a:t>
            </a:r>
            <a:r>
              <a:rPr lang="en-US" altLang="ko-KR" dirty="0"/>
              <a:t>/ ch6</a:t>
            </a:r>
            <a:r>
              <a:rPr lang="ko-KR" altLang="en-US" dirty="0"/>
              <a:t>은 예술 관련이라 제외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6FB1A-E97E-4CA0-B384-1DE547D36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79EB2-E292-4D92-821E-1364E73D051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D1DB7-42C8-4373-94B6-7E635D8E30F5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游ゴシック" panose="020B0400000000000000" charset="-128"/>
              <a:ea typeface="游ゴシック" panose="020B0400000000000000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1047" y="2483985"/>
            <a:ext cx="914399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ko-KR" sz="4400" dirty="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游ゴシック" panose="020B0400000000000000" charset="-128"/>
              </a:rPr>
              <a:t>業務整理及び</a:t>
            </a:r>
            <a:r>
              <a:rPr lang="en-US" altLang="ja-JP" sz="4400" dirty="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游ゴシック" panose="020B0400000000000000" charset="-128"/>
              </a:rPr>
              <a:t>Portfolio</a:t>
            </a:r>
            <a:endParaRPr lang="en-US" altLang="ja-JP" sz="4400" dirty="0">
              <a:solidFill>
                <a:schemeClr val="bg1"/>
              </a:solidFill>
              <a:latin typeface="游ゴシック" panose="020B0400000000000000" charset="-128"/>
              <a:ea typeface="游ゴシック" panose="020B0400000000000000" charset="-128"/>
              <a:cs typeface="游ゴシック" panose="020B0400000000000000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1" y="3586171"/>
            <a:ext cx="91439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游ゴシック" panose="020B0400000000000000" charset="-128"/>
                <a:ea typeface="游ゴシック" panose="020B0400000000000000" charset="-128"/>
                <a:cs typeface="游ゴシック" panose="020B0400000000000000" charset="-128"/>
              </a:rPr>
              <a:t>- </a:t>
            </a:r>
            <a:r>
              <a:rPr lang="ja-JP" altLang="ko-KR" sz="2400" dirty="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游ゴシック" panose="020B0400000000000000" charset="-128"/>
              </a:rPr>
              <a:t>データ分析、管理</a:t>
            </a:r>
            <a:r>
              <a:rPr lang="ko-KR" altLang="en-US" sz="2400" dirty="0">
                <a:solidFill>
                  <a:schemeClr val="bg1"/>
                </a:solidFill>
                <a:latin typeface="游ゴシック" panose="020B0400000000000000" charset="-128"/>
                <a:ea typeface="游ゴシック" panose="020B0400000000000000" charset="-128"/>
                <a:cs typeface="游ゴシック" panose="020B0400000000000000" charset="-128"/>
              </a:rPr>
              <a:t> 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游ゴシック" panose="020B0400000000000000" charset="-128"/>
                <a:ea typeface="游ゴシック" panose="020B0400000000000000" charset="-128"/>
                <a:cs typeface="游ゴシック" panose="020B0400000000000000" charset="-128"/>
              </a:rPr>
              <a:t>- 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游ゴシック" panose="020B0400000000000000" charset="-128"/>
              <a:ea typeface="游ゴシック" panose="020B0400000000000000" charset="-128"/>
              <a:cs typeface="游ゴシック" panose="020B0400000000000000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1048" y="5150022"/>
            <a:ext cx="91439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ko-KR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游ゴシック" panose="020B0400000000000000" charset="-128"/>
                <a:ea typeface="游ゴシック" panose="020B0400000000000000" charset="-128"/>
                <a:cs typeface="游ゴシック" panose="020B0400000000000000" charset="-128"/>
              </a:rPr>
              <a:t>ビジネス企画チーム</a:t>
            </a:r>
            <a:r>
              <a:rPr lang="ko-KR" altLang="en-US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游ゴシック" panose="020B0400000000000000" charset="-128"/>
                <a:ea typeface="游ゴシック" panose="020B0400000000000000" charset="-128"/>
                <a:cs typeface="游ゴシック" panose="020B0400000000000000" charset="-128"/>
              </a:rPr>
              <a:t> </a:t>
            </a:r>
            <a:r>
              <a:rPr lang="en-US" altLang="ko-KR" dirty="0" err="1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游ゴシック" panose="020B0400000000000000" charset="-128"/>
                <a:ea typeface="游ゴシック" panose="020B0400000000000000" charset="-128"/>
                <a:cs typeface="游ゴシック" panose="020B0400000000000000" charset="-128"/>
              </a:rPr>
              <a:t>JO GYUSANG</a:t>
            </a:r>
            <a:endParaRPr lang="en-US" altLang="ko-KR" dirty="0" err="1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游ゴシック" panose="020B0400000000000000" charset="-128"/>
              <a:ea typeface="游ゴシック" panose="020B0400000000000000" charset="-128"/>
              <a:cs typeface="游ゴシック" panose="020B04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428894" y="125386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6886" y="74445"/>
            <a:ext cx="936104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sz="8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04956" y="840984"/>
            <a:ext cx="368987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ja-JP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退職営業者の</a:t>
            </a:r>
            <a:r>
              <a:rPr lang="ja-JP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担当</a:t>
            </a:r>
            <a:r>
              <a:rPr lang="ja-JP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顧客整理</a:t>
            </a:r>
            <a:endParaRPr lang="en-US" altLang="ko-KR" dirty="0">
              <a:gradFill>
                <a:gsLst>
                  <a:gs pos="100000">
                    <a:srgbClr val="3B589E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모서리가 둥근 직사각형 24"/>
          <p:cNvSpPr/>
          <p:nvPr/>
        </p:nvSpPr>
        <p:spPr>
          <a:xfrm>
            <a:off x="586588" y="5547879"/>
            <a:ext cx="11036452" cy="11184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業務内容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退職する営業者がある度に営業者が担当している顧客を抽出、退職者のチームに伝達</a:t>
            </a:r>
            <a:endParaRPr lang="ja-JP" altLang="en-US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業務方法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SQL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で抽出後、シートを</a:t>
            </a:r>
            <a:r>
              <a:rPr lang="en-US" altLang="ja-JP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UPDATE,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退職者のチーム管理者に伝達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5789" y="1314783"/>
            <a:ext cx="5901823" cy="4058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3306"/>
          <a:stretch>
            <a:fillRect/>
          </a:stretch>
        </p:blipFill>
        <p:spPr>
          <a:xfrm>
            <a:off x="3045788" y="1441437"/>
            <a:ext cx="5901823" cy="3924052"/>
          </a:xfrm>
          <a:prstGeom prst="rect">
            <a:avLst/>
          </a:prstGeom>
        </p:spPr>
      </p:pic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1004957" y="317764"/>
            <a:ext cx="677097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ja-JP" altLang="ko-KR" sz="2800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データ管理</a:t>
            </a:r>
            <a:endParaRPr lang="ja-JP" altLang="ko-KR" sz="280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75520" y="260649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16275" y="2356633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08636" y="2539673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データ分析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28049" y="2356633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70686" y="2539673"/>
            <a:ext cx="36820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データ管理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28049" y="3600804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0686" y="3783844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作成したクエリ例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6275" y="3600804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8636" y="3783844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実際の業務例</a:t>
            </a:r>
            <a:endParaRPr lang="ja-JP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428894" y="125386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6886" y="74445"/>
            <a:ext cx="936104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sz="8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04957" y="317764"/>
            <a:ext cx="677097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ja-JP" altLang="en-US" sz="2800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実際の業務例</a:t>
            </a:r>
            <a:endParaRPr lang="ja-JP" altLang="en-US" sz="280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모서리가 둥근 직사각형 24"/>
          <p:cNvSpPr/>
          <p:nvPr/>
        </p:nvSpPr>
        <p:spPr>
          <a:xfrm>
            <a:off x="586588" y="5560579"/>
            <a:ext cx="11036452" cy="11184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内部データ管理、他部署データ業務協力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データ分析及び改善</a:t>
            </a:r>
            <a:r>
              <a:rPr lang="ja-JP" altLang="ko-KR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などの業務を行いました。</a:t>
            </a:r>
            <a:endParaRPr lang="ja-JP" altLang="ko-KR" sz="1400" dirty="0" err="1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業務方法はほとんど</a:t>
            </a:r>
            <a:r>
              <a:rPr lang="en-US" altLang="ja-JP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SQL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を使用し、細かい分析は</a:t>
            </a:r>
            <a:r>
              <a:rPr lang="en-US" altLang="ja-JP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EXCEL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の</a:t>
            </a:r>
            <a:r>
              <a:rPr lang="en-US" altLang="ja-JP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などで分析を行いました。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17012" y="1381045"/>
            <a:ext cx="274787" cy="4052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4956" y="840984"/>
            <a:ext cx="368987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ja-JP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ja-JP" altLang="en-US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ヶ月</a:t>
            </a:r>
            <a:r>
              <a:rPr lang="ja-JP" altLang="en-US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の業務例</a:t>
            </a:r>
            <a:endParaRPr lang="en-US" altLang="ko-KR" dirty="0">
              <a:gradFill>
                <a:gsLst>
                  <a:gs pos="100000">
                    <a:srgbClr val="3B589E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コンテンツプレースホルダ 2" descr="papago_17334864164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0670" y="1454150"/>
            <a:ext cx="8601710" cy="39058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75520" y="260649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16275" y="2356633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08636" y="2539673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データ分析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28049" y="2356633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70686" y="2539673"/>
            <a:ext cx="36820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データ管理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28049" y="3600804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0686" y="3783844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作成したクエリ例</a:t>
            </a:r>
            <a:endParaRPr lang="ja-JP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6275" y="3600804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8636" y="3783844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実際の業務例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/>
          <p:cNvCxnSpPr/>
          <p:nvPr/>
        </p:nvCxnSpPr>
        <p:spPr>
          <a:xfrm>
            <a:off x="428894" y="125386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56886" y="74445"/>
            <a:ext cx="936104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en-US" altLang="ko-KR" sz="8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모서리가 둥근 직사각형 24"/>
          <p:cNvSpPr/>
          <p:nvPr/>
        </p:nvSpPr>
        <p:spPr>
          <a:xfrm>
            <a:off x="539042" y="1424740"/>
            <a:ext cx="10963563" cy="528085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1004957" y="317764"/>
            <a:ext cx="677097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ja-JP" altLang="ko-KR" sz="2800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作成したクエリ例</a:t>
            </a:r>
            <a:endParaRPr lang="ja-JP" altLang="ko-KR" sz="280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1005205" y="824230"/>
            <a:ext cx="784415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ja-JP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月別売り上げ整理をための</a:t>
            </a:r>
            <a:r>
              <a:rPr lang="en-US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SUBSTRING </a:t>
            </a:r>
            <a:r>
              <a:rPr lang="ja-JP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クエリ</a:t>
            </a:r>
            <a:endParaRPr lang="ja-JP" altLang="ko-KR" dirty="0">
              <a:gradFill>
                <a:gsLst>
                  <a:gs pos="100000">
                    <a:srgbClr val="3B589E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2990" y="2099635"/>
            <a:ext cx="8768301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select sub1.month, sub1.Product_date, sub1.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Part_name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count(*), sum(sub1.1_price)				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from (select SUBSTRING(S.date,1,7) as 'month’, P.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ate '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Product_date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’, Department.name ‘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Part_name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', case when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C.Type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‘Direct' then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I.price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else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P.direct_price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*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C.fee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end as '1_price'				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from DB2.Product P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left join DB1.Contract C on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P.contract_id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C.id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left join DB1.Person S on P.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employer_id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S.id				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left join DB1.Department D on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S.depart_id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D.id				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left join DB1.Item I on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P.item_id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I.id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where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P.date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BETWEEN ‘2021-01-00' and '2023-01-00' and D.name = ‘TEAM_A' and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P.service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‘off’ and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P.going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!= 'stop') as sub1				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group by sub1.month				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/>
          <p:cNvCxnSpPr/>
          <p:nvPr/>
        </p:nvCxnSpPr>
        <p:spPr>
          <a:xfrm>
            <a:off x="428894" y="125386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4"/>
          <p:cNvSpPr/>
          <p:nvPr/>
        </p:nvSpPr>
        <p:spPr>
          <a:xfrm>
            <a:off x="539042" y="1424740"/>
            <a:ext cx="10963563" cy="528085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4957" y="2143237"/>
            <a:ext cx="10317524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select CC.name , CC.id, c.id,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c.product_name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c.id,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concat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('https://test/001/',c.id) 'URL',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c.service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p.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p. date_ expiry,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P.going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S.name , D.name , I.name,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I.price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P. persons,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sub2.S2_COUNT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					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from DB2.Contract c			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left join DB2.Customer CC on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c.Customer_id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CC.id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left join DB1.Person S on P.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employer_id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S.id	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left join DB1.Department D on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S.depart_id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D.id	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left join DB1.Item I on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P.item_id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I.id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left join DB2.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user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ou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on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c.charge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ou.id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left join DB2.Contract_product cp on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c.Contract_Item_id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= cp.id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left join (select IN_CID 'S2_CID', IN_PID'S2_PID', IN_CCID’S2_CCID', IN_PNAME'S2_PNAME', count(*)'S2_COUNT’ 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from (select C2.id 'IN_CID' 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p.id'IN_PID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’,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PS.PersonID'IN_UID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' , count(*)'IN_COUNT’,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c.Item_name’IN_I_NAME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' from DB1.Product p2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left join DB1.COUNT CT on p2.id =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CT.Productid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left join DB2.Contract c on p2.Product_Contract_id = p.id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where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C.Item_name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like ‘%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KEYWORD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%'	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group by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CT.PersonID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CT.Item_id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inner_sub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group by IN_CID)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sub2 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on sub2.S2_CID = p.id						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6886" y="74445"/>
            <a:ext cx="936104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en-US" altLang="ko-KR" sz="8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04957" y="824403"/>
            <a:ext cx="741904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ja-JP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特定</a:t>
            </a:r>
            <a:r>
              <a:rPr lang="en-US" altLang="ja-JP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KEYWORD</a:t>
            </a:r>
            <a:r>
              <a:rPr lang="ja-JP" altLang="en-US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を持つ商品の顧客数及び金閣の合計計算</a:t>
            </a:r>
            <a:endParaRPr lang="en-US" altLang="ko-KR" dirty="0">
              <a:gradFill>
                <a:gsLst>
                  <a:gs pos="100000">
                    <a:srgbClr val="3B589E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1004957" y="317764"/>
            <a:ext cx="677097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342900" indent="-342900"/>
            <a:r>
              <a:rPr lang="ja-JP" altLang="ko-KR" sz="2800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作成したクエリ例</a:t>
            </a:r>
            <a:endParaRPr lang="ja-JP" altLang="ko-KR" sz="280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2918325"/>
            <a:ext cx="9143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E.O.D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75520" y="260649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16275" y="2356633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08636" y="2539673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データ分析</a:t>
            </a:r>
            <a:endParaRPr lang="ja-JP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28049" y="2356633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70686" y="2539673"/>
            <a:ext cx="36820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データ管理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28049" y="3600804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0686" y="3783844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作成したクエリ例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6275" y="3600804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8636" y="3783844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実際の業務例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/>
          <p:cNvCxnSpPr/>
          <p:nvPr/>
        </p:nvCxnSpPr>
        <p:spPr>
          <a:xfrm>
            <a:off x="428894" y="125386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56886" y="74445"/>
            <a:ext cx="936104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lang="en-US" altLang="ko-KR" sz="8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모서리가 둥근 직사각형 24"/>
          <p:cNvSpPr/>
          <p:nvPr/>
        </p:nvSpPr>
        <p:spPr>
          <a:xfrm>
            <a:off x="477627" y="1947960"/>
            <a:ext cx="10963563" cy="315408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1004957" y="317764"/>
            <a:ext cx="677097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err="1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</a:t>
            </a:r>
            <a:endParaRPr lang="en-US" altLang="ko-KR" sz="2800" dirty="0" err="1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1004958" y="824403"/>
            <a:ext cx="410445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endParaRPr lang="en-US" altLang="ko-KR" dirty="0">
              <a:gradFill>
                <a:gsLst>
                  <a:gs pos="100000">
                    <a:srgbClr val="3B589E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2724" y="2690336"/>
            <a:ext cx="96798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当該文書は、インフルエンサーマーケティングプラットフォーム会社で行った業務の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一部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であり、業務の特性上、社内の重要データを多く扱うため、一部の事例は編集後モザイク処理しました。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kumimoji="0" lang="ko-KR" altLang="en-US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クエリーの例に使用されたカラム名と項目などは、すべて任意に設定した名称で、クエリーの詳細を把握するよりも、全体的なクエリーを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参考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にする用途で検討をお願いします。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kumimoji="0" lang="ko-KR" altLang="en-US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428894" y="125386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6886" y="74445"/>
            <a:ext cx="936104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sz="8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1004957" y="317764"/>
            <a:ext cx="677097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ja-JP" altLang="ko-KR" sz="2800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データ分析</a:t>
            </a:r>
            <a:endParaRPr lang="ja-JP" altLang="ko-KR" sz="280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004957" y="840984"/>
            <a:ext cx="207161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Cohort analysis</a:t>
            </a:r>
            <a:endParaRPr lang="en-US" altLang="ko-KR" dirty="0">
              <a:gradFill>
                <a:gsLst>
                  <a:gs pos="100000">
                    <a:srgbClr val="3B589E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모서리가 둥근 직사각형 24"/>
          <p:cNvSpPr/>
          <p:nvPr/>
        </p:nvSpPr>
        <p:spPr>
          <a:xfrm>
            <a:off x="586588" y="5186149"/>
            <a:ext cx="11036452" cy="1492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業務内容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会社全体の売上を</a:t>
            </a:r>
            <a:r>
              <a:rPr lang="en-US" altLang="ja-JP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ohort analysisし、チームリーダー達や役員たちに共有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業務方法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SQL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を使用しデータを抽出、毎月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Excel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などを使って分析</a:t>
            </a:r>
            <a:endParaRPr lang="ja-JP" altLang="en-US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276" y="1524274"/>
            <a:ext cx="4016130" cy="3370997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820771" y="3090355"/>
            <a:ext cx="136477" cy="1296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36575" y="3090355"/>
            <a:ext cx="136477" cy="1296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252379" y="3090355"/>
            <a:ext cx="136477" cy="1296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597" y="1524275"/>
            <a:ext cx="4130022" cy="33694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5174" y="2593075"/>
            <a:ext cx="3223230" cy="230744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3596" y="2599899"/>
            <a:ext cx="4130022" cy="22998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428894" y="1253868"/>
            <a:ext cx="21490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6886" y="74445"/>
            <a:ext cx="936104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sz="8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004957" y="840984"/>
            <a:ext cx="271405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ja-JP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商品効率分析ー１</a:t>
            </a:r>
            <a:endParaRPr lang="en-US" altLang="ko-KR" dirty="0">
              <a:gradFill>
                <a:gsLst>
                  <a:gs pos="100000">
                    <a:srgbClr val="3B589E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모서리가 둥근 직사각형 24"/>
          <p:cNvSpPr/>
          <p:nvPr/>
        </p:nvSpPr>
        <p:spPr>
          <a:xfrm>
            <a:off x="586588" y="5186149"/>
            <a:ext cx="11036452" cy="1492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+mn-ea"/>
              </a:rPr>
              <a:t>業務内容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特定商品の売り上げが引く理由を探すため、同じ時期に発売した商品と直接比較、分析</a:t>
            </a:r>
            <a:endParaRPr lang="ja-JP" altLang="en-US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+mn-ea"/>
              </a:rPr>
              <a:t>業務方法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データ分析のための仮説を立て、</a:t>
            </a:r>
            <a:r>
              <a:rPr lang="en-US" altLang="ja-JP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SQL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でデータを抽出し、比較後視覚化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173" y="1450437"/>
            <a:ext cx="1011779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1400" b="1" dirty="0"/>
              <a:t>仮設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</a:t>
            </a:r>
            <a:r>
              <a:rPr lang="en-US" altLang="ko-KR" sz="1400" dirty="0"/>
              <a:t>A </a:t>
            </a:r>
            <a:r>
              <a:rPr lang="ja-JP" altLang="ko-KR" sz="1400" dirty="0"/>
              <a:t>商品は他の商品に比べ、顧客満足度が低いので、売り上げが低い。（つまり、</a:t>
            </a:r>
            <a:r>
              <a:rPr lang="ja-JP" altLang="ko-KR" sz="1400" dirty="0"/>
              <a:t>再契約率が低いと仮定）</a:t>
            </a:r>
            <a:endParaRPr lang="ja-JP" altLang="ko-KR" sz="1400" dirty="0"/>
          </a:p>
          <a:p>
            <a:r>
              <a:rPr lang="ja-JP" altLang="ko-KR" sz="1400" b="1" dirty="0"/>
              <a:t>証明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</a:t>
            </a:r>
            <a:r>
              <a:rPr lang="ja-JP" altLang="en-US" sz="1400" b="1" dirty="0"/>
              <a:t>同じ時期に発売した新規商品で、売り上げが高い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商品とデータを直接比較</a:t>
            </a:r>
            <a:endParaRPr lang="ja-JP" altLang="en-US" sz="1400" b="1" dirty="0"/>
          </a:p>
          <a:p>
            <a:r>
              <a:rPr lang="ja-JP" altLang="ko-KR" sz="1400" b="1" dirty="0"/>
              <a:t>結論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</a:t>
            </a:r>
            <a:r>
              <a:rPr lang="en-US" altLang="ko-KR" sz="1400" dirty="0"/>
              <a:t>A</a:t>
            </a:r>
            <a:r>
              <a:rPr lang="ko-KR" altLang="en-US" sz="1400" dirty="0"/>
              <a:t> </a:t>
            </a:r>
            <a:r>
              <a:rPr lang="ja-JP" altLang="ko-KR" sz="1400" dirty="0"/>
              <a:t>商品と</a:t>
            </a:r>
            <a:r>
              <a:rPr lang="en-US" altLang="ja-JP" sz="1400" dirty="0"/>
              <a:t>B</a:t>
            </a:r>
            <a:r>
              <a:rPr lang="ja-JP" altLang="en-US" sz="1400" dirty="0"/>
              <a:t>商品の売り上げには大きな違いがあるが、再契約率には有意味な差がなかった。</a:t>
            </a:r>
            <a:endParaRPr lang="ja-JP" altLang="en-US" sz="1400" dirty="0"/>
          </a:p>
          <a:p>
            <a:r>
              <a:rPr lang="ja-JP" altLang="en-US" sz="1400" b="1" dirty="0">
                <a:solidFill>
                  <a:srgbClr val="FF0000"/>
                </a:solidFill>
              </a:rPr>
              <a:t>ー＞</a:t>
            </a:r>
            <a:r>
              <a:rPr lang="en-US" altLang="ko-KR" sz="1400" b="1" dirty="0">
                <a:solidFill>
                  <a:srgbClr val="FF0000"/>
                </a:solidFill>
              </a:rPr>
              <a:t>A </a:t>
            </a:r>
            <a:r>
              <a:rPr lang="ja-JP" altLang="ko-KR" sz="1400" b="1" dirty="0">
                <a:solidFill>
                  <a:srgbClr val="FF0000"/>
                </a:solidFill>
              </a:rPr>
              <a:t>商品への流入を増やすか、最初契約を増やす形のマーケティング方法が必要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310" y="2937341"/>
            <a:ext cx="4535955" cy="193664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4574" t="8203"/>
          <a:stretch>
            <a:fillRect/>
          </a:stretch>
        </p:blipFill>
        <p:spPr>
          <a:xfrm>
            <a:off x="1491396" y="3072379"/>
            <a:ext cx="3874869" cy="17777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252" y="2611291"/>
            <a:ext cx="4915661" cy="2425979"/>
          </a:xfrm>
          <a:prstGeom prst="rect">
            <a:avLst/>
          </a:prstGeom>
        </p:spPr>
      </p:pic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4957" y="317764"/>
            <a:ext cx="677097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342900" indent="-342900"/>
            <a:r>
              <a:rPr lang="ja-JP" altLang="ko-KR" sz="2800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データ分析</a:t>
            </a:r>
            <a:endParaRPr lang="ja-JP" altLang="ko-KR" sz="280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428894" y="1253868"/>
            <a:ext cx="21490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6886" y="74445"/>
            <a:ext cx="936104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sz="8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모서리가 둥근 직사각형 24"/>
          <p:cNvSpPr/>
          <p:nvPr/>
        </p:nvSpPr>
        <p:spPr>
          <a:xfrm>
            <a:off x="586588" y="5186149"/>
            <a:ext cx="11036452" cy="149290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+mn-ea"/>
              </a:rPr>
              <a:t>業務内容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同じ商品だけど、本部別販売率や販売金額が違う理由を把握するために、</a:t>
            </a:r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データを比較、分析</a:t>
            </a:r>
            <a:endParaRPr lang="ja-JP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業務方法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本部別データを</a:t>
            </a:r>
            <a:r>
              <a:rPr lang="en-US" altLang="ja-JP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SQL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で抽出、データを見ながら各本部の運営方針などを把握、</a:t>
            </a:r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（割引率、支援金、メイン商品など）</a:t>
            </a:r>
            <a:endParaRPr lang="ja-JP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"/>
          <a:srcRect b="87275"/>
          <a:stretch>
            <a:fillRect/>
          </a:stretch>
        </p:blipFill>
        <p:spPr>
          <a:xfrm>
            <a:off x="824938" y="1526267"/>
            <a:ext cx="11037538" cy="394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938" y="1921104"/>
            <a:ext cx="10959904" cy="2726411"/>
          </a:xfrm>
          <a:prstGeom prst="rect">
            <a:avLst/>
          </a:prstGeom>
        </p:spPr>
      </p:pic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04957" y="317764"/>
            <a:ext cx="677097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ja-JP" altLang="ko-KR" sz="2800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データ分析</a:t>
            </a:r>
            <a:endParaRPr lang="ja-JP" altLang="ko-KR" sz="280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1004957" y="840984"/>
            <a:ext cx="271405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342900" indent="-342900"/>
            <a:r>
              <a:rPr lang="ja-JP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商品効率分析ー２</a:t>
            </a:r>
            <a:endParaRPr lang="ja-JP" altLang="ko-KR" dirty="0">
              <a:gradFill>
                <a:gsLst>
                  <a:gs pos="100000">
                    <a:srgbClr val="3B589E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75520" y="260649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16275" y="2356633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08636" y="2539673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データ分析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28049" y="2356633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en-US" altLang="ko-KR" sz="2000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70686" y="2539673"/>
            <a:ext cx="36820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データ管理</a:t>
            </a:r>
            <a:endParaRPr lang="ja-JP" altLang="ko-KR" sz="2000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28049" y="3600804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0686" y="3783844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作成したクエリ例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6275" y="3600804"/>
            <a:ext cx="78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8636" y="3783844"/>
            <a:ext cx="30978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実際の業務例</a:t>
            </a:r>
            <a:endParaRPr lang="ja-JP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990" y="1432727"/>
            <a:ext cx="9396484" cy="3992545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428894" y="125386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6886" y="74445"/>
            <a:ext cx="936104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sz="8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004957" y="317764"/>
            <a:ext cx="677097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ja-JP" altLang="ko-KR" sz="2800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データ管理</a:t>
            </a:r>
            <a:endParaRPr lang="ja-JP" altLang="ko-KR" sz="280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04956" y="840984"/>
            <a:ext cx="368987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ja-JP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エーラ契約修正</a:t>
            </a:r>
            <a:endParaRPr lang="ja-JP" altLang="ko-KR" dirty="0">
              <a:gradFill>
                <a:gsLst>
                  <a:gs pos="100000">
                    <a:srgbClr val="3B589E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모서리가 둥근 직사각형 24"/>
          <p:cNvSpPr/>
          <p:nvPr/>
        </p:nvSpPr>
        <p:spPr>
          <a:xfrm>
            <a:off x="586588" y="5560579"/>
            <a:ext cx="11036452" cy="11184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業務内容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社内エーラデータ抽出及びエーラ修正</a:t>
            </a:r>
            <a:endParaRPr lang="ja-JP" altLang="en-US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業務方法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SQL</a:t>
            </a:r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でデータ抽出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EXCEL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の</a:t>
            </a:r>
            <a:r>
              <a:rPr lang="en-US" altLang="ja-JP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を利用し各契約の問題有無を判別して誤った契約データを担当者及び上級者に伝達</a:t>
            </a:r>
            <a:endParaRPr lang="ja-JP" altLang="en-US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3502" r="5372"/>
          <a:stretch>
            <a:fillRect/>
          </a:stretch>
        </p:blipFill>
        <p:spPr>
          <a:xfrm>
            <a:off x="1570996" y="1830307"/>
            <a:ext cx="8617058" cy="35949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428894" y="125386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6886" y="74445"/>
            <a:ext cx="936104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sz="8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"/>
          <a:srcRect b="6628"/>
          <a:stretch>
            <a:fillRect/>
          </a:stretch>
        </p:blipFill>
        <p:spPr>
          <a:xfrm>
            <a:off x="2483483" y="1297421"/>
            <a:ext cx="7288314" cy="3759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22289" b="8493"/>
          <a:stretch>
            <a:fillRect/>
          </a:stretch>
        </p:blipFill>
        <p:spPr>
          <a:xfrm>
            <a:off x="4107976" y="1297421"/>
            <a:ext cx="5663821" cy="3684012"/>
          </a:xfrm>
          <a:prstGeom prst="rect">
            <a:avLst/>
          </a:prstGeom>
        </p:spPr>
      </p:pic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004956" y="840984"/>
            <a:ext cx="368987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ja-JP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ERROR CASE</a:t>
            </a:r>
            <a:r>
              <a:rPr lang="ko-KR" altLang="en-US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ja-JP" altLang="ko-KR" dirty="0">
                <a:gradFill>
                  <a:gsLst>
                    <a:gs pos="100000">
                      <a:srgbClr val="3B589E"/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定義</a:t>
            </a:r>
            <a:endParaRPr lang="ja-JP" altLang="ko-KR" dirty="0">
              <a:gradFill>
                <a:gsLst>
                  <a:gs pos="100000">
                    <a:srgbClr val="3B589E"/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모서리가 둥근 직사각형 24"/>
          <p:cNvSpPr/>
          <p:nvPr/>
        </p:nvSpPr>
        <p:spPr>
          <a:xfrm>
            <a:off x="586588" y="5560579"/>
            <a:ext cx="11036452" cy="11184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業務内容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繰り返す</a:t>
            </a:r>
            <a:r>
              <a:rPr lang="en-US" altLang="ja-JP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ERROR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を減らすため、システム改善方法を提示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、実際に提示した内容が開発チームで肯定的に反映され</a:t>
            </a:r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システム改善まで繋がった。</a:t>
            </a:r>
            <a:endParaRPr lang="ja-JP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ja-JP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業務方法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各</a:t>
            </a:r>
            <a:r>
              <a:rPr lang="en-US" altLang="ja-JP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ERROR</a:t>
            </a:r>
            <a:r>
              <a:rPr lang="ja-JP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をカテゴリー別に定義、分類して共通な解決方法などを提示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r="16887" b="7377"/>
          <a:stretch>
            <a:fillRect/>
          </a:stretch>
        </p:blipFill>
        <p:spPr>
          <a:xfrm>
            <a:off x="2483484" y="5056496"/>
            <a:ext cx="7288313" cy="316515"/>
          </a:xfrm>
          <a:prstGeom prst="rect">
            <a:avLst/>
          </a:prstGeom>
        </p:spPr>
      </p:pic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1004957" y="317764"/>
            <a:ext cx="677097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342900" indent="-342900"/>
            <a:r>
              <a:rPr lang="ja-JP" altLang="ko-KR" sz="2800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データ管理</a:t>
            </a:r>
            <a:endParaRPr lang="ja-JP" altLang="ko-KR" sz="2800" dirty="0"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3152</Words>
  <Application>WPS Presentation</Application>
  <PresentationFormat>와이드스크린</PresentationFormat>
  <Paragraphs>216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ＭＳ Ｐゴシック</vt:lpstr>
      <vt:lpstr>Wingdings</vt:lpstr>
      <vt:lpstr>游ゴシック</vt:lpstr>
      <vt:lpstr>나눔스퀘어 Bold</vt:lpstr>
      <vt:lpstr>나눔스퀘어</vt:lpstr>
      <vt:lpstr>Microsoft YaHei</vt:lpstr>
      <vt:lpstr>BatangChe</vt:lpstr>
      <vt:lpstr>Segoe Print</vt:lpstr>
      <vt:lpstr>ＭＳ Ｐゴシック</vt:lpstr>
      <vt:lpstr>Arial Unicode MS</vt:lpstr>
      <vt:lpstr>Malgun Gothic</vt:lpstr>
      <vt:lpstr>SimSun</vt:lpstr>
      <vt:lpstr>游ゴシック Light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조규상</dc:creator>
  <cp:lastModifiedBy>Manboo</cp:lastModifiedBy>
  <cp:revision>128</cp:revision>
  <dcterms:created xsi:type="dcterms:W3CDTF">2022-02-16T13:34:00Z</dcterms:created>
  <dcterms:modified xsi:type="dcterms:W3CDTF">2024-12-06T12:02:02Z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1041-10.8.2.6709</vt:lpwstr>
  </property>
</Properties>
</file>